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3"/>
  </p:handoutMasterIdLst>
  <p:sldIdLst>
    <p:sldId id="256" r:id="rId2"/>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FFE05B"/>
    <a:srgbClr val="FFCC00"/>
    <a:srgbClr val="993366"/>
    <a:srgbClr val="FFCCFF"/>
    <a:srgbClr val="FF99CC"/>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07FD7-AA27-45AE-9BA2-35C7A3D1B220}" v="141" dt="2025-04-22T00:42:45.092"/>
    <p1510:client id="{38C53C7A-3684-4D1C-921E-A6E2A52DDD46}" v="216" dt="2025-04-21T20:54:10.471"/>
    <p1510:client id="{44669943-FA61-4B8E-B6FE-2DC7E72C5F32}" v="13" dt="2025-04-22T17:30:01.473"/>
    <p1510:client id="{838E3968-3670-44DD-935D-60A223687DEA}" v="173" dt="2025-04-22T20:22:26.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6" d="100"/>
          <a:sy n="26" d="100"/>
        </p:scale>
        <p:origin x="1914" y="186"/>
      </p:cViewPr>
      <p:guideLst>
        <p:guide orient="horz"/>
        <p:guide pos="22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50000" b="-50000"/>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6916" y="762000"/>
            <a:ext cx="35052000" cy="3352800"/>
          </a:xfrm>
          <a:prstGeom prst="roundRect">
            <a:avLst/>
          </a:prstGeom>
          <a:solidFill>
            <a:srgbClr val="FFFFFF">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rgbClr val="FFFFFF">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a:t>Click to edit Master title style</a:t>
            </a:r>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a:t>Click to edit Master title style</a:t>
            </a:r>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a:t>Click to edit Master title style</a:t>
            </a:r>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wmf"/><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3405874" y="1338413"/>
            <a:ext cx="29064851" cy="2031325"/>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3600" b="1">
                <a:solidFill>
                  <a:schemeClr val="tx2"/>
                </a:solidFill>
                <a:effectLst>
                  <a:outerShdw blurRad="38100" dist="38100" dir="2700000" algn="tl">
                    <a:srgbClr val="000000">
                      <a:alpha val="43137"/>
                    </a:srgbClr>
                  </a:outerShdw>
                </a:effectLst>
                <a:latin typeface="Arial Black" pitchFamily="34" charset="0"/>
              </a:rPr>
              <a:t>Creating a Portable LiDAR 3D Data Collection System for Computational Virtual Reality Environment Building</a:t>
            </a:r>
            <a:endParaRPr lang="en-US" sz="8800" b="1">
              <a:solidFill>
                <a:schemeClr val="tx2"/>
              </a:solidFill>
              <a:effectLst>
                <a:outerShdw blurRad="38100" dist="38100" dir="2700000" algn="tl">
                  <a:srgbClr val="000000">
                    <a:alpha val="43137"/>
                  </a:srgbClr>
                </a:outerShdw>
              </a:effectLst>
              <a:latin typeface="Arial Black" pitchFamily="34" charset="0"/>
            </a:endParaRPr>
          </a:p>
          <a:p>
            <a:pPr algn="ctr" defTabSz="3760788">
              <a:spcBef>
                <a:spcPct val="50000"/>
              </a:spcBef>
              <a:defRPr/>
            </a:pPr>
            <a:r>
              <a:rPr lang="en-US" sz="3200" b="1">
                <a:solidFill>
                  <a:schemeClr val="accent1"/>
                </a:solidFill>
                <a:latin typeface="Arial Black" pitchFamily="34" charset="0"/>
              </a:rPr>
              <a:t>Presenter:  Abdullah Abadi  ·  Computer Information Systems  · Mentor:  Dr. Tao Tang, Mary F. Perrelli, Geosciences </a:t>
            </a:r>
          </a:p>
        </p:txBody>
      </p:sp>
      <p:sp>
        <p:nvSpPr>
          <p:cNvPr id="2051" name="Text Box 355"/>
          <p:cNvSpPr txBox="1">
            <a:spLocks noChangeArrowheads="1"/>
          </p:cNvSpPr>
          <p:nvPr/>
        </p:nvSpPr>
        <p:spPr bwMode="auto">
          <a:xfrm>
            <a:off x="1031240" y="13884164"/>
            <a:ext cx="11297920" cy="516111"/>
          </a:xfrm>
          <a:prstGeom prst="rect">
            <a:avLst/>
          </a:prstGeom>
          <a:noFill/>
          <a:ln w="9525">
            <a:noFill/>
            <a:miter lim="800000"/>
            <a:headEnd/>
            <a:tailEnd/>
          </a:ln>
        </p:spPr>
        <p:txBody>
          <a:bodyPr wrap="square" lIns="84400" tIns="42200" rIns="84400" bIns="42200">
            <a:spAutoFit/>
          </a:bodyPr>
          <a:lstStyle/>
          <a:p>
            <a:endParaRPr lang="en-US" sz="2800"/>
          </a:p>
        </p:txBody>
      </p:sp>
      <p:sp>
        <p:nvSpPr>
          <p:cNvPr id="1034" name="Text Box 361"/>
          <p:cNvSpPr txBox="1">
            <a:spLocks noChangeArrowheads="1"/>
          </p:cNvSpPr>
          <p:nvPr/>
        </p:nvSpPr>
        <p:spPr bwMode="auto">
          <a:xfrm>
            <a:off x="12130107"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a:p>
        </p:txBody>
      </p:sp>
      <p:sp>
        <p:nvSpPr>
          <p:cNvPr id="2066" name="Text Box 356"/>
          <p:cNvSpPr txBox="1">
            <a:spLocks noChangeArrowheads="1"/>
          </p:cNvSpPr>
          <p:nvPr/>
        </p:nvSpPr>
        <p:spPr bwMode="auto">
          <a:xfrm>
            <a:off x="25521138" y="5604826"/>
            <a:ext cx="9911862" cy="3101435"/>
          </a:xfrm>
          <a:prstGeom prst="rect">
            <a:avLst/>
          </a:prstGeom>
          <a:noFill/>
          <a:ln w="9525">
            <a:noFill/>
            <a:miter lim="800000"/>
            <a:headEnd/>
            <a:tailEnd/>
          </a:ln>
        </p:spPr>
        <p:txBody>
          <a:bodyPr wrap="square" lIns="84400" tIns="42200" rIns="84400" bIns="42200">
            <a:spAutoFit/>
          </a:bodyPr>
          <a:lstStyle/>
          <a:p>
            <a:pPr algn="just" defTabSz="3760788">
              <a:defRPr/>
            </a:pPr>
            <a:r>
              <a:rPr lang="en-US" sz="2800"/>
              <a:t>The LiDAR scans successfully captured portions of the Technology Building, recording some structural details and dimensions. However, the overall accuracy of the scans was limited. The system was unable to capture the entire building or even one complete side, resulting in partial data coverage. Consequently, only segments of the building were represented in the final point cloud model.</a:t>
            </a:r>
          </a:p>
        </p:txBody>
      </p:sp>
      <p:sp>
        <p:nvSpPr>
          <p:cNvPr id="2072" name="Text Box 364"/>
          <p:cNvSpPr txBox="1">
            <a:spLocks noChangeArrowheads="1"/>
          </p:cNvSpPr>
          <p:nvPr/>
        </p:nvSpPr>
        <p:spPr bwMode="auto">
          <a:xfrm>
            <a:off x="25544773" y="18975422"/>
            <a:ext cx="9911862" cy="4948094"/>
          </a:xfrm>
          <a:prstGeom prst="rect">
            <a:avLst/>
          </a:prstGeom>
          <a:noFill/>
          <a:ln w="9525">
            <a:noFill/>
            <a:miter lim="800000"/>
            <a:headEnd/>
            <a:tailEnd/>
          </a:ln>
        </p:spPr>
        <p:txBody>
          <a:bodyPr wrap="square" lIns="84400" tIns="42200" rIns="84400" bIns="42200">
            <a:spAutoFit/>
          </a:bodyPr>
          <a:lstStyle/>
          <a:p>
            <a:pPr algn="ctr"/>
            <a:r>
              <a:rPr lang="en-US" sz="2800" dirty="0"/>
              <a:t>This project is partially  funded by Office of Undergraduate Research at Buffalo State University and SUNY LSAMP grant from National Science Foundation.</a:t>
            </a:r>
            <a:br>
              <a:rPr lang="en-US" sz="2800" dirty="0"/>
            </a:br>
            <a:endParaRPr lang="en-US" sz="2800" dirty="0"/>
          </a:p>
          <a:p>
            <a:pPr algn="ctr"/>
            <a:endParaRPr lang="en-US" sz="800" dirty="0"/>
          </a:p>
          <a:p>
            <a:pPr algn="ctr"/>
            <a:r>
              <a:rPr lang="en-US" sz="2800" b="1" dirty="0"/>
              <a:t>Dr. Sarbani Banerjee</a:t>
            </a:r>
            <a:r>
              <a:rPr lang="en-US" sz="2800" dirty="0"/>
              <a:t>, for her assistance in securing the grant and funding that made this project and its necessary equipment possible.</a:t>
            </a:r>
            <a:br>
              <a:rPr lang="en-US" sz="2800" dirty="0"/>
            </a:br>
            <a:br>
              <a:rPr lang="en-US" sz="2800" dirty="0"/>
            </a:br>
            <a:r>
              <a:rPr lang="en-US" sz="2800" b="1" dirty="0"/>
              <a:t>Mr. Jonathan R Rosten and Dr. James Mayrose </a:t>
            </a:r>
            <a:r>
              <a:rPr lang="en-US" sz="2800" dirty="0"/>
              <a:t>from the Engineering Technology Department, for their help in building the equipment..</a:t>
            </a:r>
          </a:p>
        </p:txBody>
      </p:sp>
      <p:sp>
        <p:nvSpPr>
          <p:cNvPr id="43" name="Text Box 365"/>
          <p:cNvSpPr txBox="1">
            <a:spLocks noChangeArrowheads="1"/>
          </p:cNvSpPr>
          <p:nvPr/>
        </p:nvSpPr>
        <p:spPr bwMode="auto">
          <a:xfrm>
            <a:off x="25521138" y="18249817"/>
            <a:ext cx="9365768" cy="700777"/>
          </a:xfrm>
          <a:prstGeom prst="rect">
            <a:avLst/>
          </a:prstGeom>
          <a:noFill/>
          <a:ln w="9525">
            <a:noFill/>
            <a:miter lim="800000"/>
            <a:headEnd/>
            <a:tailEnd/>
          </a:ln>
          <a:effectLst/>
        </p:spPr>
        <p:txBody>
          <a:bodyPr wrap="square" lIns="84400" tIns="42200" rIns="84400" bIns="42200">
            <a:spAutoFit/>
          </a:bodyPr>
          <a:lstStyle/>
          <a:p>
            <a:pPr algn="ctr" defTabSz="3760788">
              <a:spcBef>
                <a:spcPct val="50000"/>
              </a:spcBef>
              <a:defRPr/>
            </a:pPr>
            <a:r>
              <a:rPr lang="en-US" sz="4000" dirty="0">
                <a:solidFill>
                  <a:schemeClr val="accent1"/>
                </a:solidFill>
                <a:latin typeface="Arial Black" pitchFamily="34" charset="0"/>
              </a:rPr>
              <a:t>Acknowledgements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7999" y="1333500"/>
            <a:ext cx="2047875" cy="2324100"/>
          </a:xfrm>
          <a:prstGeom prst="rect">
            <a:avLst/>
          </a:prstGeom>
        </p:spPr>
      </p:pic>
      <p:sp>
        <p:nvSpPr>
          <p:cNvPr id="26" name="Text Box 359"/>
          <p:cNvSpPr txBox="1">
            <a:spLocks noChangeArrowheads="1"/>
          </p:cNvSpPr>
          <p:nvPr/>
        </p:nvSpPr>
        <p:spPr bwMode="auto">
          <a:xfrm>
            <a:off x="972246" y="17476079"/>
            <a:ext cx="11172612" cy="700777"/>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a:solidFill>
                  <a:schemeClr val="accent1"/>
                </a:solidFill>
                <a:latin typeface="Arial Black" pitchFamily="34" charset="0"/>
              </a:rPr>
              <a:t>Methodology</a:t>
            </a:r>
          </a:p>
        </p:txBody>
      </p:sp>
      <p:sp>
        <p:nvSpPr>
          <p:cNvPr id="27" name="Text Box 360"/>
          <p:cNvSpPr txBox="1">
            <a:spLocks noChangeArrowheads="1"/>
          </p:cNvSpPr>
          <p:nvPr/>
        </p:nvSpPr>
        <p:spPr bwMode="auto">
          <a:xfrm>
            <a:off x="990600" y="13222698"/>
            <a:ext cx="11379200" cy="700777"/>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a:solidFill>
                  <a:schemeClr val="accent1"/>
                </a:solidFill>
                <a:latin typeface="Arial Black" pitchFamily="34" charset="0"/>
              </a:rPr>
              <a:t>Inspiration and Background</a:t>
            </a:r>
          </a:p>
        </p:txBody>
      </p:sp>
      <p:sp>
        <p:nvSpPr>
          <p:cNvPr id="28" name="Text Box 362"/>
          <p:cNvSpPr txBox="1">
            <a:spLocks noChangeArrowheads="1"/>
          </p:cNvSpPr>
          <p:nvPr/>
        </p:nvSpPr>
        <p:spPr bwMode="auto">
          <a:xfrm>
            <a:off x="1084007" y="5106115"/>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a:solidFill>
                  <a:schemeClr val="accent1"/>
                </a:solidFill>
                <a:latin typeface="Arial Black" pitchFamily="34" charset="0"/>
              </a:rPr>
              <a:t>Abstract</a:t>
            </a:r>
            <a:r>
              <a:rPr lang="en-US" sz="4400">
                <a:solidFill>
                  <a:schemeClr val="accent1"/>
                </a:solidFill>
                <a:latin typeface="Arial Black" pitchFamily="34" charset="0"/>
              </a:rPr>
              <a:t> </a:t>
            </a:r>
            <a:endParaRPr lang="en-US" sz="3200">
              <a:latin typeface="Arial" panose="020B0604020202020204" pitchFamily="34" charset="0"/>
              <a:cs typeface="Arial" panose="020B0604020202020204" pitchFamily="34" charset="0"/>
            </a:endParaRPr>
          </a:p>
        </p:txBody>
      </p:sp>
      <p:sp>
        <p:nvSpPr>
          <p:cNvPr id="29" name="Text Box 367"/>
          <p:cNvSpPr txBox="1">
            <a:spLocks noChangeArrowheads="1"/>
          </p:cNvSpPr>
          <p:nvPr/>
        </p:nvSpPr>
        <p:spPr bwMode="auto">
          <a:xfrm>
            <a:off x="25527000" y="4877282"/>
            <a:ext cx="10134600" cy="700777"/>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a:solidFill>
                  <a:schemeClr val="accent1"/>
                </a:solidFill>
                <a:latin typeface="Arial Black" pitchFamily="34" charset="0"/>
              </a:rPr>
              <a:t>Interpretations of Findings</a:t>
            </a:r>
          </a:p>
        </p:txBody>
      </p:sp>
      <p:sp>
        <p:nvSpPr>
          <p:cNvPr id="30" name="Text Box 369"/>
          <p:cNvSpPr txBox="1">
            <a:spLocks noChangeArrowheads="1"/>
          </p:cNvSpPr>
          <p:nvPr/>
        </p:nvSpPr>
        <p:spPr bwMode="auto">
          <a:xfrm>
            <a:off x="25497503" y="8980449"/>
            <a:ext cx="10134600" cy="700777"/>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a:solidFill>
                  <a:schemeClr val="accent1"/>
                </a:solidFill>
                <a:latin typeface="Arial Black" pitchFamily="34" charset="0"/>
              </a:rPr>
              <a:t>Conclusions</a:t>
            </a:r>
          </a:p>
        </p:txBody>
      </p:sp>
      <p:sp>
        <p:nvSpPr>
          <p:cNvPr id="31" name="Text Box 359"/>
          <p:cNvSpPr txBox="1">
            <a:spLocks noChangeArrowheads="1"/>
          </p:cNvSpPr>
          <p:nvPr/>
        </p:nvSpPr>
        <p:spPr bwMode="auto">
          <a:xfrm>
            <a:off x="12402882" y="5148883"/>
            <a:ext cx="11464924" cy="700777"/>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sz="4000">
                <a:solidFill>
                  <a:schemeClr val="accent1"/>
                </a:solidFill>
                <a:latin typeface="Arial Black" pitchFamily="34" charset="0"/>
              </a:rPr>
              <a:t>Results</a:t>
            </a:r>
            <a:endParaRPr lang="en-US" sz="400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70725" y="1129132"/>
            <a:ext cx="2962275" cy="2643941"/>
          </a:xfrm>
          <a:prstGeom prst="rect">
            <a:avLst/>
          </a:prstGeom>
        </p:spPr>
      </p:pic>
      <p:sp>
        <p:nvSpPr>
          <p:cNvPr id="9" name="Rectangle 2">
            <a:extLst>
              <a:ext uri="{FF2B5EF4-FFF2-40B4-BE49-F238E27FC236}">
                <a16:creationId xmlns:a16="http://schemas.microsoft.com/office/drawing/2014/main" id="{29DBA264-5AE6-BE30-EB8A-E9B63B4A75F5}"/>
              </a:ext>
            </a:extLst>
          </p:cNvPr>
          <p:cNvSpPr>
            <a:spLocks noChangeArrowheads="1"/>
          </p:cNvSpPr>
          <p:nvPr/>
        </p:nvSpPr>
        <p:spPr bwMode="auto">
          <a:xfrm>
            <a:off x="1066801" y="5807563"/>
            <a:ext cx="10797531" cy="741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Arial" panose="020B0604020202020204" pitchFamily="34" charset="0"/>
                <a:cs typeface="Arial" panose="020B0604020202020204" pitchFamily="34" charset="0"/>
              </a:rPr>
              <a:t>To build virtual reality models in a computational environment, it is essential to collect accurate three-dimensional (3D) data from real-world structures. This project focuses on assembling a portable LiDAR (Light Detection and Ranging) system to capture and visualize 3D point cloud data for mapping buildings and structures. The primary goal is to design and integrate key components, including a LiDAR scan head, GPS unit, laptop computer, and portable power supply, into a cohesive system capable of collecting high-resolution 3D spatial data. After assembling and testing the system, we conducted field surveys at the Technology Building and Science and Mathematics Complex (SAMC) to acquire detailed 3D datasets, including color images of building walls and roofs. The collected data was processed and visualized to support the creation of virtual reality models with measurable scale in a computational environment. This system will enable the collection of geographically accurate 3D datasets for various campus buildings.</a:t>
            </a:r>
            <a:endParaRPr kumimoji="0" lang="en-US" altLang="en-US" sz="4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E430F7-F8C8-39F8-96CC-B1390D917CC8}"/>
              </a:ext>
            </a:extLst>
          </p:cNvPr>
          <p:cNvSpPr txBox="1"/>
          <p:nvPr/>
        </p:nvSpPr>
        <p:spPr>
          <a:xfrm>
            <a:off x="1020098" y="13921845"/>
            <a:ext cx="10844234" cy="3539430"/>
          </a:xfrm>
          <a:prstGeom prst="rect">
            <a:avLst/>
          </a:prstGeom>
          <a:noFill/>
        </p:spPr>
        <p:txBody>
          <a:bodyPr wrap="square">
            <a:spAutoFit/>
          </a:bodyPr>
          <a:lstStyle/>
          <a:p>
            <a:pPr algn="just"/>
            <a:r>
              <a:rPr lang="en-US" sz="2800">
                <a:solidFill>
                  <a:srgbClr val="000000"/>
                </a:solidFill>
                <a:latin typeface="Arial" panose="020B0604020202020204" pitchFamily="34" charset="0"/>
                <a:cs typeface="Arial" panose="020B0604020202020204" pitchFamily="34" charset="0"/>
              </a:rPr>
              <a:t>The growing demand for immersive and data-rich virtual environments has driven the need for accurate 3D spatial data. Traditional methods of 3D modeling often rely on manual measurements or static systems, which can be time-consuming and limited in detail. Inspired by the potential of LiDAR technology to revolutionize spatial data collection, this project set out to create a portable and efficient system for capturing high-resolution 3D point cloud data.</a:t>
            </a:r>
          </a:p>
        </p:txBody>
      </p:sp>
      <p:sp>
        <p:nvSpPr>
          <p:cNvPr id="8" name="TextBox 7">
            <a:extLst>
              <a:ext uri="{FF2B5EF4-FFF2-40B4-BE49-F238E27FC236}">
                <a16:creationId xmlns:a16="http://schemas.microsoft.com/office/drawing/2014/main" id="{442D20B3-1C26-B852-F8DA-EAA55A427659}"/>
              </a:ext>
            </a:extLst>
          </p:cNvPr>
          <p:cNvSpPr txBox="1"/>
          <p:nvPr/>
        </p:nvSpPr>
        <p:spPr>
          <a:xfrm>
            <a:off x="1001743" y="18220613"/>
            <a:ext cx="10862589" cy="8386911"/>
          </a:xfrm>
          <a:prstGeom prst="rect">
            <a:avLst/>
          </a:prstGeom>
          <a:noFill/>
        </p:spPr>
        <p:txBody>
          <a:bodyPr wrap="square">
            <a:spAutoFit/>
          </a:bodyPr>
          <a:lstStyle/>
          <a:p>
            <a:pPr algn="just"/>
            <a:r>
              <a:rPr lang="en-US" sz="2100" b="1"/>
              <a:t>LiDAR System Assembly</a:t>
            </a:r>
            <a:r>
              <a:rPr lang="en-US" sz="2100"/>
              <a:t>:</a:t>
            </a:r>
          </a:p>
          <a:p>
            <a:pPr algn="just"/>
            <a:r>
              <a:rPr lang="en-US" sz="2300"/>
              <a:t>Built a fully portable LiDAR system by integrating a LiDAR scan head from LSLIDAR (Shanghai, China), a GPS unit, a laptop computer, and a portable power supply. This setup allowed for mobility and real-time data acquisition in outdoor and indoor environments.</a:t>
            </a:r>
          </a:p>
          <a:p>
            <a:pPr algn="just"/>
            <a:endParaRPr lang="en-US" sz="2100"/>
          </a:p>
          <a:p>
            <a:pPr algn="just"/>
            <a:r>
              <a:rPr lang="en-US" sz="2100" b="1"/>
              <a:t>Device Configuration</a:t>
            </a:r>
            <a:r>
              <a:rPr lang="en-US" sz="2100"/>
              <a:t>:</a:t>
            </a:r>
          </a:p>
          <a:p>
            <a:pPr algn="just"/>
            <a:r>
              <a:rPr lang="en-US" sz="2300"/>
              <a:t>The LiDAR scanner was configured by installing and optimizing necessary drivers and software to ensure seamless communication with the laptop. This setup allowed the scanner to operate reliably and capture accurate data during fieldwork.</a:t>
            </a:r>
          </a:p>
          <a:p>
            <a:pPr algn="just"/>
            <a:endParaRPr lang="en-US" sz="2100"/>
          </a:p>
          <a:p>
            <a:pPr algn="just"/>
            <a:r>
              <a:rPr lang="en-US" sz="2100" b="1"/>
              <a:t>Data Acquisition</a:t>
            </a:r>
            <a:r>
              <a:rPr lang="en-US" sz="2100"/>
              <a:t>:</a:t>
            </a:r>
          </a:p>
          <a:p>
            <a:pPr algn="just"/>
            <a:r>
              <a:rPr lang="en-US" sz="2300"/>
              <a:t>Conducted field surveys of the Technology Building. The scanner captured dense point clouds through systematic passes, representing building walls, and surrounding features</a:t>
            </a:r>
            <a:r>
              <a:rPr lang="en-US" sz="2200"/>
              <a:t>.</a:t>
            </a:r>
          </a:p>
          <a:p>
            <a:pPr algn="just"/>
            <a:endParaRPr lang="en-US" sz="2100"/>
          </a:p>
          <a:p>
            <a:pPr algn="just"/>
            <a:r>
              <a:rPr lang="en-US" sz="2100" b="1"/>
              <a:t>Data Processing</a:t>
            </a:r>
            <a:r>
              <a:rPr lang="en-US" sz="2100"/>
              <a:t>:</a:t>
            </a:r>
          </a:p>
          <a:p>
            <a:pPr algn="just"/>
            <a:r>
              <a:rPr lang="en-US" sz="2300"/>
              <a:t>The collected point cloud data was processed using the Upper Computer platform, which translated the LAS laser data into structured 3D spatial information.</a:t>
            </a:r>
          </a:p>
          <a:p>
            <a:pPr algn="just"/>
            <a:endParaRPr lang="en-US" sz="2300"/>
          </a:p>
          <a:p>
            <a:pPr algn="just"/>
            <a:r>
              <a:rPr lang="en-US" sz="2100" b="1"/>
              <a:t>3D Modeling and Visualization</a:t>
            </a:r>
            <a:r>
              <a:rPr lang="en-US" sz="2100"/>
              <a:t>:</a:t>
            </a:r>
          </a:p>
          <a:p>
            <a:pPr algn="just"/>
            <a:r>
              <a:rPr lang="en-US" sz="2300"/>
              <a:t>Final modeling was performed using ArcGIS Pro. The point cloud data was classified and filtered to isolate building structures. Unnecessary data points were removed to enhance clarity, leaving only the relevant features for visualization. </a:t>
            </a:r>
          </a:p>
        </p:txBody>
      </p:sp>
      <p:pic>
        <p:nvPicPr>
          <p:cNvPr id="7" name="Picture 6">
            <a:extLst>
              <a:ext uri="{FF2B5EF4-FFF2-40B4-BE49-F238E27FC236}">
                <a16:creationId xmlns:a16="http://schemas.microsoft.com/office/drawing/2014/main" id="{C22ED25C-63A7-3E6A-F06B-C92D3DDE1704}"/>
              </a:ext>
            </a:extLst>
          </p:cNvPr>
          <p:cNvPicPr>
            <a:picLocks noChangeAspect="1"/>
          </p:cNvPicPr>
          <p:nvPr/>
        </p:nvPicPr>
        <p:blipFill>
          <a:blip r:embed="rId4"/>
          <a:stretch>
            <a:fillRect/>
          </a:stretch>
        </p:blipFill>
        <p:spPr>
          <a:xfrm>
            <a:off x="12489668" y="6770213"/>
            <a:ext cx="6049219" cy="2705478"/>
          </a:xfrm>
          <a:prstGeom prst="rect">
            <a:avLst/>
          </a:prstGeom>
        </p:spPr>
      </p:pic>
      <p:sp>
        <p:nvSpPr>
          <p:cNvPr id="11" name="TextBox 10">
            <a:extLst>
              <a:ext uri="{FF2B5EF4-FFF2-40B4-BE49-F238E27FC236}">
                <a16:creationId xmlns:a16="http://schemas.microsoft.com/office/drawing/2014/main" id="{866432B9-F13E-9A9C-960C-F30A177CE0FD}"/>
              </a:ext>
            </a:extLst>
          </p:cNvPr>
          <p:cNvSpPr txBox="1"/>
          <p:nvPr/>
        </p:nvSpPr>
        <p:spPr>
          <a:xfrm>
            <a:off x="12458331" y="6256801"/>
            <a:ext cx="5222855" cy="415498"/>
          </a:xfrm>
          <a:prstGeom prst="rect">
            <a:avLst/>
          </a:prstGeom>
          <a:noFill/>
        </p:spPr>
        <p:txBody>
          <a:bodyPr wrap="square" rtlCol="0">
            <a:spAutoFit/>
          </a:bodyPr>
          <a:lstStyle/>
          <a:p>
            <a:r>
              <a:rPr lang="en-US" sz="2100" b="1" dirty="0"/>
              <a:t>Front and Side View (ArcGIS Pro)</a:t>
            </a:r>
          </a:p>
        </p:txBody>
      </p:sp>
      <p:pic>
        <p:nvPicPr>
          <p:cNvPr id="13" name="Picture 12">
            <a:extLst>
              <a:ext uri="{FF2B5EF4-FFF2-40B4-BE49-F238E27FC236}">
                <a16:creationId xmlns:a16="http://schemas.microsoft.com/office/drawing/2014/main" id="{4CC3C7BD-828E-D8A8-7B69-6B295673DCAF}"/>
              </a:ext>
            </a:extLst>
          </p:cNvPr>
          <p:cNvPicPr>
            <a:picLocks noChangeAspect="1"/>
          </p:cNvPicPr>
          <p:nvPr/>
        </p:nvPicPr>
        <p:blipFill>
          <a:blip r:embed="rId5"/>
          <a:srcRect r="13488"/>
          <a:stretch/>
        </p:blipFill>
        <p:spPr>
          <a:xfrm>
            <a:off x="12489668" y="10272566"/>
            <a:ext cx="6049219" cy="1989905"/>
          </a:xfrm>
          <a:prstGeom prst="rect">
            <a:avLst/>
          </a:prstGeom>
        </p:spPr>
      </p:pic>
      <p:sp>
        <p:nvSpPr>
          <p:cNvPr id="14" name="TextBox 13">
            <a:extLst>
              <a:ext uri="{FF2B5EF4-FFF2-40B4-BE49-F238E27FC236}">
                <a16:creationId xmlns:a16="http://schemas.microsoft.com/office/drawing/2014/main" id="{85A96C29-18B5-5BA6-F1D9-2F09FD9837F3}"/>
              </a:ext>
            </a:extLst>
          </p:cNvPr>
          <p:cNvSpPr txBox="1"/>
          <p:nvPr/>
        </p:nvSpPr>
        <p:spPr>
          <a:xfrm>
            <a:off x="12489668" y="9786021"/>
            <a:ext cx="5222855" cy="415498"/>
          </a:xfrm>
          <a:prstGeom prst="rect">
            <a:avLst/>
          </a:prstGeom>
          <a:noFill/>
        </p:spPr>
        <p:txBody>
          <a:bodyPr wrap="square" rtlCol="0">
            <a:spAutoFit/>
          </a:bodyPr>
          <a:lstStyle/>
          <a:p>
            <a:r>
              <a:rPr lang="en-US" sz="2100" b="1" dirty="0"/>
              <a:t>Front View (ArcGIS Pro)</a:t>
            </a:r>
          </a:p>
        </p:txBody>
      </p:sp>
      <p:pic>
        <p:nvPicPr>
          <p:cNvPr id="16" name="Picture 15" descr="A person sitting on a bicycle next to a yellow and black object&#10;&#10;AI-generated content may be incorrect.">
            <a:extLst>
              <a:ext uri="{FF2B5EF4-FFF2-40B4-BE49-F238E27FC236}">
                <a16:creationId xmlns:a16="http://schemas.microsoft.com/office/drawing/2014/main" id="{F528966E-6E7F-DDCC-1B47-6602E8189C0D}"/>
              </a:ext>
            </a:extLst>
          </p:cNvPr>
          <p:cNvPicPr>
            <a:picLocks noChangeAspect="1"/>
          </p:cNvPicPr>
          <p:nvPr/>
        </p:nvPicPr>
        <p:blipFill>
          <a:blip r:embed="rId6" cstate="print">
            <a:extLst>
              <a:ext uri="{28A0092B-C50C-407E-A947-70E740481C1C}">
                <a14:useLocalDpi xmlns:a14="http://schemas.microsoft.com/office/drawing/2010/main" val="0"/>
              </a:ext>
            </a:extLst>
          </a:blip>
          <a:srcRect l="29361" r="34983"/>
          <a:stretch/>
        </p:blipFill>
        <p:spPr>
          <a:xfrm rot="10800000">
            <a:off x="12536811" y="17454425"/>
            <a:ext cx="5800760" cy="7516054"/>
          </a:xfrm>
          <a:prstGeom prst="rect">
            <a:avLst/>
          </a:prstGeom>
        </p:spPr>
      </p:pic>
      <p:pic>
        <p:nvPicPr>
          <p:cNvPr id="18" name="Picture 17">
            <a:extLst>
              <a:ext uri="{FF2B5EF4-FFF2-40B4-BE49-F238E27FC236}">
                <a16:creationId xmlns:a16="http://schemas.microsoft.com/office/drawing/2014/main" id="{14A45324-12E7-E283-793F-A09432A2708A}"/>
              </a:ext>
            </a:extLst>
          </p:cNvPr>
          <p:cNvPicPr>
            <a:picLocks noChangeAspect="1"/>
          </p:cNvPicPr>
          <p:nvPr/>
        </p:nvPicPr>
        <p:blipFill>
          <a:blip r:embed="rId7"/>
          <a:srcRect/>
          <a:stretch/>
        </p:blipFill>
        <p:spPr>
          <a:xfrm>
            <a:off x="12489668" y="13166106"/>
            <a:ext cx="6049219" cy="2400635"/>
          </a:xfrm>
          <a:prstGeom prst="rect">
            <a:avLst/>
          </a:prstGeom>
        </p:spPr>
      </p:pic>
      <p:sp>
        <p:nvSpPr>
          <p:cNvPr id="19" name="TextBox 18">
            <a:extLst>
              <a:ext uri="{FF2B5EF4-FFF2-40B4-BE49-F238E27FC236}">
                <a16:creationId xmlns:a16="http://schemas.microsoft.com/office/drawing/2014/main" id="{E65F47D4-E36D-2C99-6EAA-6F357AFBBFD6}"/>
              </a:ext>
            </a:extLst>
          </p:cNvPr>
          <p:cNvSpPr txBox="1"/>
          <p:nvPr/>
        </p:nvSpPr>
        <p:spPr>
          <a:xfrm>
            <a:off x="12458330" y="12695449"/>
            <a:ext cx="5222855" cy="415498"/>
          </a:xfrm>
          <a:prstGeom prst="rect">
            <a:avLst/>
          </a:prstGeom>
          <a:noFill/>
        </p:spPr>
        <p:txBody>
          <a:bodyPr wrap="square" rtlCol="0">
            <a:spAutoFit/>
          </a:bodyPr>
          <a:lstStyle/>
          <a:p>
            <a:r>
              <a:rPr lang="en-US" sz="2100" b="1" dirty="0"/>
              <a:t>Back and Side View (ArcGIS Pro)</a:t>
            </a:r>
          </a:p>
        </p:txBody>
      </p:sp>
      <p:pic>
        <p:nvPicPr>
          <p:cNvPr id="21" name="Picture 20" descr="A person on the street&#10;&#10;AI-generated content may be incorrect.">
            <a:extLst>
              <a:ext uri="{FF2B5EF4-FFF2-40B4-BE49-F238E27FC236}">
                <a16:creationId xmlns:a16="http://schemas.microsoft.com/office/drawing/2014/main" id="{4728C9AB-6F52-2451-93EF-E3806E44A3BE}"/>
              </a:ext>
            </a:extLst>
          </p:cNvPr>
          <p:cNvPicPr>
            <a:picLocks noChangeAspect="1"/>
          </p:cNvPicPr>
          <p:nvPr/>
        </p:nvPicPr>
        <p:blipFill>
          <a:blip r:embed="rId8" cstate="print">
            <a:extLst>
              <a:ext uri="{28A0092B-C50C-407E-A947-70E740481C1C}">
                <a14:useLocalDpi xmlns:a14="http://schemas.microsoft.com/office/drawing/2010/main" val="0"/>
              </a:ext>
            </a:extLst>
          </a:blip>
          <a:srcRect l="25308" r="36512"/>
          <a:stretch/>
        </p:blipFill>
        <p:spPr>
          <a:xfrm rot="10800000">
            <a:off x="18761087" y="17454422"/>
            <a:ext cx="6191994" cy="7516056"/>
          </a:xfrm>
          <a:prstGeom prst="rect">
            <a:avLst/>
          </a:prstGeom>
        </p:spPr>
      </p:pic>
      <p:pic>
        <p:nvPicPr>
          <p:cNvPr id="24" name="Picture 23" descr="A building with a lawn and a flag&#10;&#10;AI-generated content may be incorrect.">
            <a:extLst>
              <a:ext uri="{FF2B5EF4-FFF2-40B4-BE49-F238E27FC236}">
                <a16:creationId xmlns:a16="http://schemas.microsoft.com/office/drawing/2014/main" id="{002CD9AB-5867-D332-35AC-D049FDE8FBD5}"/>
              </a:ext>
            </a:extLst>
          </p:cNvPr>
          <p:cNvPicPr>
            <a:picLocks noChangeAspect="1"/>
          </p:cNvPicPr>
          <p:nvPr/>
        </p:nvPicPr>
        <p:blipFill>
          <a:blip r:embed="rId9" cstate="print">
            <a:extLst>
              <a:ext uri="{28A0092B-C50C-407E-A947-70E740481C1C}">
                <a14:useLocalDpi xmlns:a14="http://schemas.microsoft.com/office/drawing/2010/main" val="0"/>
              </a:ext>
            </a:extLst>
          </a:blip>
          <a:srcRect t="14499" b="26769"/>
          <a:stretch/>
        </p:blipFill>
        <p:spPr>
          <a:xfrm>
            <a:off x="18733914" y="6822515"/>
            <a:ext cx="6049219" cy="2653176"/>
          </a:xfrm>
          <a:prstGeom prst="rect">
            <a:avLst/>
          </a:prstGeom>
        </p:spPr>
      </p:pic>
      <p:sp>
        <p:nvSpPr>
          <p:cNvPr id="25" name="TextBox 24">
            <a:extLst>
              <a:ext uri="{FF2B5EF4-FFF2-40B4-BE49-F238E27FC236}">
                <a16:creationId xmlns:a16="http://schemas.microsoft.com/office/drawing/2014/main" id="{0A8B6452-82DD-D9FC-3331-99C74306EBA3}"/>
              </a:ext>
            </a:extLst>
          </p:cNvPr>
          <p:cNvSpPr txBox="1"/>
          <p:nvPr/>
        </p:nvSpPr>
        <p:spPr>
          <a:xfrm>
            <a:off x="18733914" y="6256801"/>
            <a:ext cx="6191996" cy="415498"/>
          </a:xfrm>
          <a:prstGeom prst="rect">
            <a:avLst/>
          </a:prstGeom>
          <a:noFill/>
        </p:spPr>
        <p:txBody>
          <a:bodyPr wrap="square" rtlCol="0">
            <a:spAutoFit/>
          </a:bodyPr>
          <a:lstStyle/>
          <a:p>
            <a:r>
              <a:rPr lang="en-US" sz="2100" b="1"/>
              <a:t>Front and Side View (Technology Building)</a:t>
            </a:r>
          </a:p>
        </p:txBody>
      </p:sp>
      <p:pic>
        <p:nvPicPr>
          <p:cNvPr id="4" name="Picture 3" descr="A building with a lawn and a lamp post&#10;&#10;AI-generated content may be incorrect.">
            <a:extLst>
              <a:ext uri="{FF2B5EF4-FFF2-40B4-BE49-F238E27FC236}">
                <a16:creationId xmlns:a16="http://schemas.microsoft.com/office/drawing/2014/main" id="{472FC240-1CF6-B391-9824-76C657AB050E}"/>
              </a:ext>
            </a:extLst>
          </p:cNvPr>
          <p:cNvPicPr>
            <a:picLocks noChangeAspect="1"/>
          </p:cNvPicPr>
          <p:nvPr/>
        </p:nvPicPr>
        <p:blipFill>
          <a:blip r:embed="rId10" cstate="print">
            <a:extLst>
              <a:ext uri="{28A0092B-C50C-407E-A947-70E740481C1C}">
                <a14:useLocalDpi xmlns:a14="http://schemas.microsoft.com/office/drawing/2010/main" val="0"/>
              </a:ext>
            </a:extLst>
          </a:blip>
          <a:srcRect t="14745" b="26030"/>
          <a:stretch/>
        </p:blipFill>
        <p:spPr>
          <a:xfrm>
            <a:off x="18733914" y="10272568"/>
            <a:ext cx="6049219" cy="1989904"/>
          </a:xfrm>
          <a:prstGeom prst="rect">
            <a:avLst/>
          </a:prstGeom>
        </p:spPr>
      </p:pic>
      <p:sp>
        <p:nvSpPr>
          <p:cNvPr id="5" name="TextBox 4">
            <a:extLst>
              <a:ext uri="{FF2B5EF4-FFF2-40B4-BE49-F238E27FC236}">
                <a16:creationId xmlns:a16="http://schemas.microsoft.com/office/drawing/2014/main" id="{AD34B244-22EF-6E30-CFFF-088D6871B327}"/>
              </a:ext>
            </a:extLst>
          </p:cNvPr>
          <p:cNvSpPr txBox="1"/>
          <p:nvPr/>
        </p:nvSpPr>
        <p:spPr>
          <a:xfrm>
            <a:off x="18733914" y="9805061"/>
            <a:ext cx="6191996" cy="415498"/>
          </a:xfrm>
          <a:prstGeom prst="rect">
            <a:avLst/>
          </a:prstGeom>
          <a:noFill/>
        </p:spPr>
        <p:txBody>
          <a:bodyPr wrap="square" rtlCol="0">
            <a:spAutoFit/>
          </a:bodyPr>
          <a:lstStyle/>
          <a:p>
            <a:r>
              <a:rPr lang="en-US" sz="2100" b="1"/>
              <a:t>Front View (Technology Building)</a:t>
            </a:r>
          </a:p>
        </p:txBody>
      </p:sp>
      <p:pic>
        <p:nvPicPr>
          <p:cNvPr id="12" name="Picture 11" descr="A building with trees in front of it&#10;&#10;AI-generated content may be incorrect.">
            <a:extLst>
              <a:ext uri="{FF2B5EF4-FFF2-40B4-BE49-F238E27FC236}">
                <a16:creationId xmlns:a16="http://schemas.microsoft.com/office/drawing/2014/main" id="{339AAE69-E038-F8DA-F034-B36BF07CE112}"/>
              </a:ext>
            </a:extLst>
          </p:cNvPr>
          <p:cNvPicPr>
            <a:picLocks noChangeAspect="1"/>
          </p:cNvPicPr>
          <p:nvPr/>
        </p:nvPicPr>
        <p:blipFill>
          <a:blip r:embed="rId11" cstate="print">
            <a:extLst>
              <a:ext uri="{28A0092B-C50C-407E-A947-70E740481C1C}">
                <a14:useLocalDpi xmlns:a14="http://schemas.microsoft.com/office/drawing/2010/main" val="0"/>
              </a:ext>
            </a:extLst>
          </a:blip>
          <a:srcRect b="24590"/>
          <a:stretch/>
        </p:blipFill>
        <p:spPr>
          <a:xfrm>
            <a:off x="18733914" y="13249000"/>
            <a:ext cx="6049219" cy="2288714"/>
          </a:xfrm>
          <a:prstGeom prst="rect">
            <a:avLst/>
          </a:prstGeom>
        </p:spPr>
      </p:pic>
      <p:sp>
        <p:nvSpPr>
          <p:cNvPr id="15" name="TextBox 14">
            <a:extLst>
              <a:ext uri="{FF2B5EF4-FFF2-40B4-BE49-F238E27FC236}">
                <a16:creationId xmlns:a16="http://schemas.microsoft.com/office/drawing/2014/main" id="{FEEA2781-C306-B51F-089F-E053AF0CBF72}"/>
              </a:ext>
            </a:extLst>
          </p:cNvPr>
          <p:cNvSpPr txBox="1"/>
          <p:nvPr/>
        </p:nvSpPr>
        <p:spPr>
          <a:xfrm>
            <a:off x="18662525" y="12744958"/>
            <a:ext cx="6191996" cy="415498"/>
          </a:xfrm>
          <a:prstGeom prst="rect">
            <a:avLst/>
          </a:prstGeom>
          <a:noFill/>
        </p:spPr>
        <p:txBody>
          <a:bodyPr wrap="square" rtlCol="0">
            <a:spAutoFit/>
          </a:bodyPr>
          <a:lstStyle/>
          <a:p>
            <a:r>
              <a:rPr lang="en-US" sz="2100" b="1"/>
              <a:t>Back and Side View (Technology Building)</a:t>
            </a:r>
          </a:p>
        </p:txBody>
      </p:sp>
      <p:sp>
        <p:nvSpPr>
          <p:cNvPr id="17" name="TextBox 16">
            <a:extLst>
              <a:ext uri="{FF2B5EF4-FFF2-40B4-BE49-F238E27FC236}">
                <a16:creationId xmlns:a16="http://schemas.microsoft.com/office/drawing/2014/main" id="{AD7296CC-3615-7A5B-265B-CB32C4384E2B}"/>
              </a:ext>
            </a:extLst>
          </p:cNvPr>
          <p:cNvSpPr txBox="1"/>
          <p:nvPr/>
        </p:nvSpPr>
        <p:spPr>
          <a:xfrm>
            <a:off x="12489668" y="16844193"/>
            <a:ext cx="5222855" cy="415498"/>
          </a:xfrm>
          <a:prstGeom prst="rect">
            <a:avLst/>
          </a:prstGeom>
          <a:noFill/>
        </p:spPr>
        <p:txBody>
          <a:bodyPr wrap="square" rtlCol="0">
            <a:spAutoFit/>
          </a:bodyPr>
          <a:lstStyle/>
          <a:p>
            <a:r>
              <a:rPr lang="en-US" sz="2100" b="1"/>
              <a:t>Portable LiDAR</a:t>
            </a:r>
          </a:p>
        </p:txBody>
      </p:sp>
      <p:sp>
        <p:nvSpPr>
          <p:cNvPr id="22" name="TextBox 21">
            <a:extLst>
              <a:ext uri="{FF2B5EF4-FFF2-40B4-BE49-F238E27FC236}">
                <a16:creationId xmlns:a16="http://schemas.microsoft.com/office/drawing/2014/main" id="{393BA50B-4F02-15F1-9495-B046CE323575}"/>
              </a:ext>
            </a:extLst>
          </p:cNvPr>
          <p:cNvSpPr txBox="1"/>
          <p:nvPr/>
        </p:nvSpPr>
        <p:spPr>
          <a:xfrm>
            <a:off x="25521138" y="9668649"/>
            <a:ext cx="9911862" cy="3539430"/>
          </a:xfrm>
          <a:prstGeom prst="rect">
            <a:avLst/>
          </a:prstGeom>
          <a:noFill/>
        </p:spPr>
        <p:txBody>
          <a:bodyPr wrap="square">
            <a:spAutoFit/>
          </a:bodyPr>
          <a:lstStyle/>
          <a:p>
            <a:pPr algn="just"/>
            <a:r>
              <a:rPr lang="en-US" sz="2800" dirty="0"/>
              <a:t>While the system captured useful portions of the Technology Building, it faced limitations in scan coverage and completeness. These results highlight both the promise and challenges of portable LiDAR for creating accurate virtual models. Future improvements in system configuration, scanning strategy, and data processing could enhance coverage and precision, making this approach more viable for comprehensive digital reconstruction of campus structures.</a:t>
            </a:r>
          </a:p>
        </p:txBody>
      </p:sp>
      <p:pic>
        <p:nvPicPr>
          <p:cNvPr id="23" name="Picture 22">
            <a:extLst>
              <a:ext uri="{FF2B5EF4-FFF2-40B4-BE49-F238E27FC236}">
                <a16:creationId xmlns:a16="http://schemas.microsoft.com/office/drawing/2014/main" id="{48AA83E5-CF08-B218-4C90-EB61B4CED3A8}"/>
              </a:ext>
            </a:extLst>
          </p:cNvPr>
          <p:cNvPicPr>
            <a:picLocks noChangeAspect="1"/>
          </p:cNvPicPr>
          <p:nvPr/>
        </p:nvPicPr>
        <p:blipFill>
          <a:blip r:embed="rId12"/>
          <a:stretch>
            <a:fillRect/>
          </a:stretch>
        </p:blipFill>
        <p:spPr>
          <a:xfrm>
            <a:off x="27898157" y="24439795"/>
            <a:ext cx="2191211" cy="2208330"/>
          </a:xfrm>
          <a:prstGeom prst="rect">
            <a:avLst/>
          </a:prstGeom>
        </p:spPr>
      </p:pic>
      <p:pic>
        <p:nvPicPr>
          <p:cNvPr id="33" name="Picture 32">
            <a:extLst>
              <a:ext uri="{FF2B5EF4-FFF2-40B4-BE49-F238E27FC236}">
                <a16:creationId xmlns:a16="http://schemas.microsoft.com/office/drawing/2014/main" id="{D1B443D9-6627-274F-B85A-61877213F8DB}"/>
              </a:ext>
            </a:extLst>
          </p:cNvPr>
          <p:cNvPicPr>
            <a:picLocks noChangeAspect="1"/>
          </p:cNvPicPr>
          <p:nvPr/>
        </p:nvPicPr>
        <p:blipFill>
          <a:blip r:embed="rId13"/>
          <a:stretch>
            <a:fillRect/>
          </a:stretch>
        </p:blipFill>
        <p:spPr>
          <a:xfrm>
            <a:off x="30777864" y="24399537"/>
            <a:ext cx="2191211" cy="2208330"/>
          </a:xfrm>
          <a:prstGeom prst="rect">
            <a:avLst/>
          </a:prstGeom>
        </p:spPr>
      </p:pic>
      <p:sp>
        <p:nvSpPr>
          <p:cNvPr id="2" name="Text Box 365">
            <a:extLst>
              <a:ext uri="{FF2B5EF4-FFF2-40B4-BE49-F238E27FC236}">
                <a16:creationId xmlns:a16="http://schemas.microsoft.com/office/drawing/2014/main" id="{EE0B6ED9-707F-34FF-B9F9-9368E1B656B5}"/>
              </a:ext>
            </a:extLst>
          </p:cNvPr>
          <p:cNvSpPr txBox="1">
            <a:spLocks noChangeArrowheads="1"/>
          </p:cNvSpPr>
          <p:nvPr/>
        </p:nvSpPr>
        <p:spPr bwMode="auto">
          <a:xfrm>
            <a:off x="25544773" y="13572429"/>
            <a:ext cx="9365768" cy="700777"/>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000" dirty="0">
                <a:solidFill>
                  <a:schemeClr val="accent1"/>
                </a:solidFill>
                <a:latin typeface="Arial Black" pitchFamily="34" charset="0"/>
              </a:rPr>
              <a:t>References</a:t>
            </a:r>
          </a:p>
        </p:txBody>
      </p:sp>
      <p:sp>
        <p:nvSpPr>
          <p:cNvPr id="20" name="TextBox 19">
            <a:extLst>
              <a:ext uri="{FF2B5EF4-FFF2-40B4-BE49-F238E27FC236}">
                <a16:creationId xmlns:a16="http://schemas.microsoft.com/office/drawing/2014/main" id="{CB76C38B-48CA-998D-9DDC-CBEE398D0C26}"/>
              </a:ext>
            </a:extLst>
          </p:cNvPr>
          <p:cNvSpPr txBox="1"/>
          <p:nvPr/>
        </p:nvSpPr>
        <p:spPr>
          <a:xfrm>
            <a:off x="25544773" y="14676516"/>
            <a:ext cx="9888227" cy="954107"/>
          </a:xfrm>
          <a:prstGeom prst="rect">
            <a:avLst/>
          </a:prstGeom>
          <a:noFill/>
        </p:spPr>
        <p:txBody>
          <a:bodyPr wrap="square">
            <a:spAutoFit/>
          </a:bodyPr>
          <a:lstStyle/>
          <a:p>
            <a:br>
              <a:rPr lang="en-US" sz="2800" dirty="0"/>
            </a:br>
            <a:endParaRPr lang="en-US" sz="2800" dirty="0"/>
          </a:p>
        </p:txBody>
      </p:sp>
      <p:sp>
        <p:nvSpPr>
          <p:cNvPr id="34" name="Rectangle 2">
            <a:extLst>
              <a:ext uri="{FF2B5EF4-FFF2-40B4-BE49-F238E27FC236}">
                <a16:creationId xmlns:a16="http://schemas.microsoft.com/office/drawing/2014/main" id="{7B77F293-B833-F93F-87E4-1597A013EB3A}"/>
              </a:ext>
            </a:extLst>
          </p:cNvPr>
          <p:cNvSpPr>
            <a:spLocks noChangeArrowheads="1"/>
          </p:cNvSpPr>
          <p:nvPr/>
        </p:nvSpPr>
        <p:spPr bwMode="auto">
          <a:xfrm>
            <a:off x="25497503" y="14197172"/>
            <a:ext cx="1016409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lang="en-US" altLang="en-US" sz="2800" dirty="0"/>
              <a:t> Jensen, J. R. (2003). </a:t>
            </a:r>
            <a:r>
              <a:rPr lang="en-US" altLang="en-US" sz="2800" i="1" dirty="0"/>
              <a:t>Remote Sensing of the Environment </a:t>
            </a:r>
            <a:r>
              <a:rPr lang="en-US" altLang="en-US" sz="2800" dirty="0"/>
              <a:t>– </a:t>
            </a:r>
            <a:r>
              <a:rPr lang="en-US" altLang="en-US" sz="2800" i="1" dirty="0"/>
              <a:t>An Earth Resource Perspective</a:t>
            </a:r>
            <a:r>
              <a:rPr lang="en-US" altLang="en-US" sz="2800" dirty="0"/>
              <a:t>. Second Edition, Prentice Hall, Inc., Upper Saddle River, NJ 07458, 592p.</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800" dirty="0"/>
              <a:t> </a:t>
            </a:r>
            <a:r>
              <a:rPr lang="en-US" altLang="en-US" sz="2800" b="1" dirty="0"/>
              <a:t>Instruction Manual:</a:t>
            </a:r>
            <a:br>
              <a:rPr lang="en-US" altLang="en-US" sz="2800" dirty="0"/>
            </a:br>
            <a:r>
              <a:rPr lang="en-US" altLang="en-US" sz="2800" dirty="0"/>
              <a:t>https://www.manualslib.com/manual/2068017/Leishen-Intelligent-System-C16-Series.html#manual</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800" dirty="0"/>
              <a:t> </a:t>
            </a:r>
            <a:r>
              <a:rPr lang="en-US" altLang="en-US" sz="2800" b="1" dirty="0"/>
              <a:t>Video Instruction:</a:t>
            </a:r>
            <a:br>
              <a:rPr lang="en-US" altLang="en-US" sz="2800" b="1" dirty="0"/>
            </a:br>
            <a:r>
              <a:rPr lang="en-US" altLang="en-US" sz="2800" dirty="0"/>
              <a:t>https://www.youtube.com/watch?v=HEOoEo393ks</a:t>
            </a:r>
          </a:p>
        </p:txBody>
      </p:sp>
    </p:spTree>
  </p:cSld>
  <p:clrMapOvr>
    <a:masterClrMapping/>
  </p:clrMapOvr>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TotalTime>
  <Words>817</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Century Gothic</vt:lpstr>
      <vt:lpstr>Office Theme</vt:lpstr>
      <vt:lpstr>PowerPoint Presentation</vt:lpstr>
    </vt:vector>
  </TitlesOfParts>
  <Company>Buffalo State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Abadi, Abdullah</cp:lastModifiedBy>
  <cp:revision>4</cp:revision>
  <dcterms:created xsi:type="dcterms:W3CDTF">2005-03-16T15:57:41Z</dcterms:created>
  <dcterms:modified xsi:type="dcterms:W3CDTF">2025-04-23T00:59:56Z</dcterms:modified>
</cp:coreProperties>
</file>